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0" r:id="rId2"/>
    <p:sldId id="293" r:id="rId3"/>
    <p:sldId id="284" r:id="rId4"/>
    <p:sldId id="299" r:id="rId5"/>
    <p:sldId id="300" r:id="rId6"/>
    <p:sldId id="276" r:id="rId7"/>
    <p:sldId id="285" r:id="rId8"/>
    <p:sldId id="275" r:id="rId9"/>
    <p:sldId id="277" r:id="rId10"/>
    <p:sldId id="294" r:id="rId11"/>
    <p:sldId id="295" r:id="rId12"/>
    <p:sldId id="297" r:id="rId13"/>
    <p:sldId id="301" r:id="rId14"/>
    <p:sldId id="296" r:id="rId15"/>
    <p:sldId id="29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E4642A9-4084-E748-B320-936A8B0A6296}">
          <p14:sldIdLst>
            <p14:sldId id="290"/>
            <p14:sldId id="293"/>
            <p14:sldId id="284"/>
            <p14:sldId id="299"/>
            <p14:sldId id="300"/>
            <p14:sldId id="276"/>
            <p14:sldId id="285"/>
            <p14:sldId id="275"/>
            <p14:sldId id="277"/>
            <p14:sldId id="294"/>
            <p14:sldId id="295"/>
            <p14:sldId id="297"/>
            <p14:sldId id="301"/>
            <p14:sldId id="29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87D"/>
    <a:srgbClr val="306266"/>
    <a:srgbClr val="326569"/>
    <a:srgbClr val="447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85"/>
  </p:normalViewPr>
  <p:slideViewPr>
    <p:cSldViewPr snapToGrid="0" snapToObjects="1">
      <p:cViewPr varScale="1">
        <p:scale>
          <a:sx n="67" d="100"/>
          <a:sy n="67" d="100"/>
        </p:scale>
        <p:origin x="6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271F3C-F50B-804B-9154-95110B0002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3E4D30-D6B6-A547-A37D-D46BBDDB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7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098B-0456-4301-99F5-DD1D751972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098B-0456-4301-99F5-DD1D75197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17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Academic Building 1 will be Pamplin College of Business’ new building and it will include the HTM Department and HOKIE Lab and Café.  This building is being funded through philanthropy.</a:t>
            </a:r>
          </a:p>
          <a:p>
            <a:r>
              <a:rPr lang="en-US" baseline="0" dirty="0"/>
              <a:t>Academic Building 2 is a Data and Decision Sciences Building housing data scientists from College of Science and College of Engineering. This is a proposed state funded facility.</a:t>
            </a:r>
          </a:p>
          <a:p>
            <a:r>
              <a:rPr lang="en-US" baseline="0" dirty="0"/>
              <a:t>Living and Learning Communities  1 and 2 are being financed through bonds and for certain enhancements, potential for private philanthropy.</a:t>
            </a:r>
          </a:p>
          <a:p>
            <a:endParaRPr lang="en-US" baseline="0" dirty="0"/>
          </a:p>
          <a:p>
            <a:r>
              <a:rPr lang="en-US" baseline="0" dirty="0"/>
              <a:t>Yellow route reflects an underground tunnel.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7098B-0456-4301-99F5-DD1D751972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1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900540" y="0"/>
            <a:ext cx="9981863" cy="1849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43432" y="2113280"/>
            <a:ext cx="10170008" cy="474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l">
              <a:lnSpc>
                <a:spcPct val="150000"/>
              </a:lnSpc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3440" y="2194560"/>
            <a:ext cx="10005060" cy="4663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335" y="2191871"/>
            <a:ext cx="9991165" cy="4680697"/>
          </a:xfrm>
          <a:noFill/>
          <a:ln w="12700">
            <a:noFill/>
          </a:ln>
        </p:spPr>
        <p:txBody>
          <a:bodyPr wrap="square" lIns="457200" tIns="182880" rIns="365760" bIns="182880">
            <a:noAutofit/>
          </a:bodyPr>
          <a:lstStyle>
            <a:lvl1pPr marL="0" indent="0" algn="l">
              <a:lnSpc>
                <a:spcPct val="150000"/>
              </a:lnSpc>
              <a:spcAft>
                <a:spcPts val="0"/>
              </a:spcAft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3756"/>
            <a:ext cx="10986247" cy="1080296"/>
          </a:xfrm>
          <a:noFill/>
          <a:ln w="15875">
            <a:noFill/>
          </a:ln>
        </p:spPr>
        <p:txBody>
          <a:bodyPr wrap="square" lIns="1280160" rIns="365760" anchor="ctr" anchorCtr="0">
            <a:normAutofit/>
          </a:bodyPr>
          <a:lstStyle>
            <a:lvl1pPr algn="l">
              <a:defRPr sz="3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-Shape 6"/>
          <p:cNvSpPr/>
          <p:nvPr userDrawn="1"/>
        </p:nvSpPr>
        <p:spPr>
          <a:xfrm rot="16200000">
            <a:off x="10772934" y="152249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 userDrawn="1"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PAMPLIN_PMS_Maro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05" y="5649048"/>
            <a:ext cx="2715357" cy="5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chemeClr val="bg1"/>
          </a:solidFill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97217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AMPLIN_PMS_Maro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2055" y="2898564"/>
            <a:ext cx="2715357" cy="5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01543"/>
            <a:ext cx="4772025" cy="1440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160" y="501543"/>
            <a:ext cx="5036185" cy="1440394"/>
          </a:xfrm>
          <a:noFill/>
        </p:spPr>
        <p:txBody>
          <a:bodyPr rIns="640080" anchor="ctr" anchorCtr="0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01543"/>
            <a:ext cx="6172200" cy="4861567"/>
          </a:xfrm>
          <a:solidFill>
            <a:schemeClr val="bg1"/>
          </a:solidFill>
        </p:spPr>
        <p:txBody>
          <a:bodyPr tIns="36576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26340"/>
            <a:ext cx="3932237" cy="34076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931920" y="-1087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3F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7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01269" y="1969995"/>
            <a:ext cx="9667239" cy="436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"/>
            <a:ext cx="10993120" cy="171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9252"/>
            <a:ext cx="10993119" cy="1107996"/>
          </a:xfrm>
          <a:ln w="12700"/>
          <a:effectLst/>
        </p:spPr>
        <p:txBody>
          <a:bodyPr rIns="274320" anchor="ctr" anchorCtr="0"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10628002" y="1431005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08428" y="6028357"/>
            <a:ext cx="992841" cy="365125"/>
          </a:xfrm>
        </p:spPr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6512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15" y="1969995"/>
            <a:ext cx="9664993" cy="4362527"/>
          </a:xfrm>
          <a:ln w="12700">
            <a:noFill/>
          </a:ln>
        </p:spPr>
        <p:txBody>
          <a:bodyPr rIns="365760"/>
          <a:lstStyle>
            <a:lvl5pPr marL="2057400" indent="-452438">
              <a:tabLst>
                <a:tab pos="1828800" algn="l"/>
              </a:tabLs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-Shape 14"/>
          <p:cNvSpPr/>
          <p:nvPr userDrawn="1"/>
        </p:nvSpPr>
        <p:spPr>
          <a:xfrm rot="5400000">
            <a:off x="639706" y="28745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AMPLIN_PMS_Maro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05" y="5649048"/>
            <a:ext cx="2715357" cy="5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68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306266">
                <a:tint val="45000"/>
                <a:satMod val="400000"/>
              </a:srgbClr>
            </a:duotone>
          </a:blip>
          <a:srcRect l="12240" t="23035" r="-12240" b="-2433"/>
          <a:stretch/>
        </p:blipFill>
        <p:spPr>
          <a:xfrm rot="10800000">
            <a:off x="5027894" y="1127759"/>
            <a:ext cx="7164106" cy="5688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326569">
                <a:tint val="45000"/>
                <a:satMod val="400000"/>
              </a:srgbClr>
            </a:duotone>
          </a:blip>
          <a:srcRect l="12240" t="23035" r="-12240" b="-2433"/>
          <a:stretch/>
        </p:blipFill>
        <p:spPr>
          <a:xfrm>
            <a:off x="0" y="0"/>
            <a:ext cx="5067300" cy="4023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921" y="1704996"/>
            <a:ext cx="6389491" cy="2614157"/>
          </a:xfrm>
          <a:solidFill>
            <a:schemeClr val="bg1"/>
          </a:solidFill>
          <a:ln>
            <a:noFill/>
          </a:ln>
        </p:spPr>
        <p:txBody>
          <a:bodyPr lIns="457200" tIns="457200" rIns="822960" bIns="457200" anchor="ctr" anchorCtr="0">
            <a:normAutofit/>
          </a:bodyPr>
          <a:lstStyle>
            <a:lvl1pPr>
              <a:defRPr sz="5000" baseline="0">
                <a:solidFill>
                  <a:srgbClr val="3F78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903740"/>
            <a:ext cx="7804412" cy="794064"/>
          </a:xfrm>
          <a:solidFill>
            <a:schemeClr val="bg1"/>
          </a:solidFill>
        </p:spPr>
        <p:txBody>
          <a:bodyPr wrap="square" rIns="365760" bIns="182880">
            <a:spAutoFit/>
          </a:bodyPr>
          <a:lstStyle>
            <a:lvl1pPr marL="0" indent="0" algn="r">
              <a:buNone/>
              <a:defRPr sz="2400" b="1" i="0" cap="all" baseline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L-Shape 6"/>
          <p:cNvSpPr/>
          <p:nvPr userDrawn="1"/>
        </p:nvSpPr>
        <p:spPr>
          <a:xfrm rot="5400000">
            <a:off x="1045669" y="1301072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16200000">
            <a:off x="7563906" y="407864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7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78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>
            <a:lvl1pPr>
              <a:defRPr b="1" baseline="0">
                <a:solidFill>
                  <a:schemeClr val="tx1"/>
                </a:solidFill>
              </a:defRPr>
            </a:lvl1pPr>
            <a:lvl2pPr>
              <a:defRPr b="1" baseline="0">
                <a:solidFill>
                  <a:schemeClr val="tx1"/>
                </a:solidFill>
              </a:defRPr>
            </a:lvl2pPr>
            <a:lvl3pPr>
              <a:defRPr b="1" baseline="0">
                <a:solidFill>
                  <a:schemeClr val="tx1"/>
                </a:solidFill>
              </a:defRPr>
            </a:lvl3pPr>
            <a:lvl4pPr>
              <a:defRPr b="1" baseline="0">
                <a:solidFill>
                  <a:schemeClr val="tx1"/>
                </a:solidFill>
              </a:defRPr>
            </a:lvl4pPr>
            <a:lvl5pPr>
              <a:defRPr b="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5181600" y="6553200"/>
            <a:ext cx="18288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Jump to long image description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6705600"/>
            <a:ext cx="48768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Calibri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842124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00540" y="0"/>
            <a:ext cx="9981863" cy="1717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31241"/>
            <a:ext cx="11564470" cy="1163395"/>
          </a:xfrm>
          <a:noFill/>
          <a:ln w="12700"/>
        </p:spPr>
        <p:txBody>
          <a:bodyPr lIns="128016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6626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261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10800000">
            <a:off x="10726268" y="2006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 userDrawn="1"/>
        </p:nvSpPr>
        <p:spPr>
          <a:xfrm>
            <a:off x="704848" y="116101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3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39788" y="436517"/>
            <a:ext cx="11606212" cy="128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09"/>
            <a:ext cx="11355388" cy="1163395"/>
          </a:xfrm>
          <a:noFill/>
          <a:ln w="12700"/>
        </p:spPr>
        <p:txBody>
          <a:bodyPr rIns="548640" anchor="ctr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L-Shape 9"/>
          <p:cNvSpPr/>
          <p:nvPr userDrawn="1"/>
        </p:nvSpPr>
        <p:spPr>
          <a:xfrm rot="10800000">
            <a:off x="10726268" y="30221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2505075"/>
            <a:ext cx="5181600" cy="335717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05074"/>
            <a:ext cx="5181600" cy="294668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67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3F787D">
                <a:tint val="45000"/>
                <a:satMod val="400000"/>
              </a:srgbClr>
            </a:duotone>
          </a:blip>
          <a:srcRect l="48729" t="-1" r="-46172" b="-2858"/>
          <a:stretch/>
        </p:blipFill>
        <p:spPr>
          <a:xfrm rot="10800000" flipH="1">
            <a:off x="-1" y="-76364"/>
            <a:ext cx="5164997" cy="545194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46480" y="2092960"/>
            <a:ext cx="7869411" cy="406432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274319" y="436517"/>
            <a:ext cx="9794240" cy="10972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3F787D">
                <a:tint val="45000"/>
                <a:satMod val="400000"/>
              </a:srgbClr>
            </a:duotone>
          </a:blip>
          <a:srcRect l="48729" t="-2" r="-46172" b="32720"/>
          <a:stretch/>
        </p:blipFill>
        <p:spPr>
          <a:xfrm rot="19364842" flipH="1">
            <a:off x="9638625" y="1552296"/>
            <a:ext cx="3705422" cy="25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-Shape 6"/>
          <p:cNvSpPr/>
          <p:nvPr userDrawn="1"/>
        </p:nvSpPr>
        <p:spPr>
          <a:xfrm rot="16200000" flipV="1">
            <a:off x="722502" y="1332763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 userDrawn="1"/>
        </p:nvSpPr>
        <p:spPr>
          <a:xfrm rot="10800000">
            <a:off x="9344508" y="210771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374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8200" y="0"/>
            <a:ext cx="10515600" cy="645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86212" y="5497980"/>
            <a:ext cx="992841" cy="365125"/>
          </a:xfrm>
        </p:spPr>
        <p:txBody>
          <a:bodyPr/>
          <a:lstStyle>
            <a:lvl1pPr algn="r">
              <a:defRPr/>
            </a:lvl1pPr>
          </a:lstStyle>
          <a:p>
            <a:fld id="{F13255C3-EC6F-3E44-8738-BCB40BBB5A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AMPLIN_PMS_Maro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52055" y="1438062"/>
            <a:ext cx="2715357" cy="5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8428" y="6297297"/>
            <a:ext cx="992841" cy="304165"/>
          </a:xfrm>
        </p:spPr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4960" y="356237"/>
            <a:ext cx="11602720" cy="508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-Shape 5"/>
          <p:cNvSpPr/>
          <p:nvPr userDrawn="1"/>
        </p:nvSpPr>
        <p:spPr>
          <a:xfrm rot="16200000" flipV="1">
            <a:off x="464342" y="5104344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 userDrawn="1"/>
        </p:nvSpPr>
        <p:spPr>
          <a:xfrm rot="5400000" flipV="1">
            <a:off x="11270774" y="223759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591"/>
            <a:ext cx="4772025" cy="194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19"/>
            <a:ext cx="4772025" cy="1605781"/>
          </a:xfrm>
          <a:noFill/>
        </p:spPr>
        <p:txBody>
          <a:bodyPr rIns="640080"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26721"/>
            <a:ext cx="6172200" cy="509666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60810"/>
            <a:ext cx="3932237" cy="340817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-Shape 7"/>
          <p:cNvSpPr/>
          <p:nvPr userDrawn="1"/>
        </p:nvSpPr>
        <p:spPr>
          <a:xfrm rot="5400000" flipH="1" flipV="1">
            <a:off x="4035909" y="1710858"/>
            <a:ext cx="481012" cy="481012"/>
          </a:xfrm>
          <a:prstGeom prst="corner">
            <a:avLst>
              <a:gd name="adj1" fmla="val 15545"/>
              <a:gd name="adj2" fmla="val 14740"/>
            </a:avLst>
          </a:prstGeom>
          <a:solidFill>
            <a:srgbClr val="3F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58080" y="426720"/>
            <a:ext cx="0" cy="5601637"/>
          </a:xfrm>
          <a:prstGeom prst="line">
            <a:avLst/>
          </a:prstGeom>
          <a:ln w="12700">
            <a:solidFill>
              <a:srgbClr val="3F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9E9E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825626"/>
            <a:ext cx="9213477" cy="4392904"/>
          </a:xfrm>
          <a:prstGeom prst="rect">
            <a:avLst/>
          </a:prstGeom>
          <a:noFill/>
        </p:spPr>
        <p:txBody>
          <a:bodyPr vert="horz" lIns="274320" tIns="2743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3222"/>
            <a:ext cx="10051675" cy="958058"/>
          </a:xfrm>
          <a:prstGeom prst="rect">
            <a:avLst/>
          </a:prstGeom>
          <a:noFill/>
          <a:ln>
            <a:noFill/>
          </a:ln>
        </p:spPr>
        <p:txBody>
          <a:bodyPr vert="horz" wrap="square" lIns="1188720" tIns="274320" rIns="91440" bIns="2743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428" y="602835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r>
              <a:rPr lang="en-US"/>
              <a:t>10/17/17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41492" y="6332522"/>
            <a:ext cx="4020671" cy="2689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cherus Grotesque Light" charset="0"/>
              </a:defRPr>
            </a:lvl1pPr>
          </a:lstStyle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8428" y="6297297"/>
            <a:ext cx="992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bg1">
                    <a:lumMod val="50000"/>
                  </a:schemeClr>
                </a:solidFill>
                <a:latin typeface="Acherus Grotesque Bold" charset="0"/>
              </a:defRPr>
            </a:lvl1pPr>
          </a:lstStyle>
          <a:p>
            <a:fld id="{F13255C3-EC6F-3E44-8738-BCB40BBB5A0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342682"/>
            <a:ext cx="12012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AMPLIN_PMS_Maroon.eps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05" y="5649048"/>
            <a:ext cx="2715357" cy="5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  <p:sldLayoutId id="2147483657" r:id="rId9"/>
    <p:sldLayoutId id="2147483658" r:id="rId10"/>
    <p:sldLayoutId id="2147483656" r:id="rId11"/>
    <p:sldLayoutId id="2147483664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6" r:id="rId22"/>
    <p:sldLayoutId id="2147483677" r:id="rId23"/>
    <p:sldLayoutId id="2147483679" r:id="rId24"/>
    <p:sldLayoutId id="2147483681" r:id="rId25"/>
    <p:sldLayoutId id="2147483682" r:id="rId26"/>
    <p:sldLayoutId id="2147483683" r:id="rId27"/>
    <p:sldLayoutId id="2147483686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 baseline="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3F787D"/>
        </a:buClr>
        <a:buFont typeface="Wingdings" charset="2"/>
        <a:buChar char="§"/>
        <a:tabLst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F787D"/>
        </a:buClr>
        <a:buFont typeface="Wingdings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F787D"/>
        </a:buClr>
        <a:buFont typeface="Wingdings" charset="2"/>
        <a:buChar char="§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F787D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F787D"/>
        </a:buClr>
        <a:buFont typeface="Wingdings" charset="2"/>
        <a:buChar char="§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clouddrive/share/uG8NVIEVxkeXO8MAfON9bzDGxrhKAl6QEBL8yTcJ0G3/folder/MIByHfVKTcWR9g1tn7fRmg/ymPeAlEaSH2Cn4vYCAlVnw?_encoding=UTF8&amp;*Version*=1&amp;*entries*=0&amp;mgh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Pamplin Advancement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903740"/>
            <a:ext cx="7804412" cy="1869230"/>
          </a:xfrm>
        </p:spPr>
        <p:txBody>
          <a:bodyPr/>
          <a:lstStyle/>
          <a:p>
            <a:r>
              <a:rPr lang="en-US" dirty="0" smtClean="0"/>
              <a:t>Program in Real estate </a:t>
            </a:r>
          </a:p>
          <a:p>
            <a:r>
              <a:rPr lang="en-US" dirty="0" smtClean="0"/>
              <a:t>Industry Advisory Board Meeting </a:t>
            </a:r>
          </a:p>
          <a:p>
            <a:r>
              <a:rPr lang="en-US" dirty="0" smtClean="0"/>
              <a:t>April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3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$5,000,000 Gift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020D7E-85D4-5E4A-A3E3-2D66074C5C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1269" y="2112578"/>
          <a:ext cx="7606145" cy="391362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4249">
                  <a:extLst>
                    <a:ext uri="{9D8B030D-6E8A-4147-A177-3AD203B41FA5}">
                      <a16:colId xmlns:a16="http://schemas.microsoft.com/office/drawing/2014/main" val="4055139746"/>
                    </a:ext>
                  </a:extLst>
                </a:gridCol>
                <a:gridCol w="864557">
                  <a:extLst>
                    <a:ext uri="{9D8B030D-6E8A-4147-A177-3AD203B41FA5}">
                      <a16:colId xmlns:a16="http://schemas.microsoft.com/office/drawing/2014/main" val="657914198"/>
                    </a:ext>
                  </a:extLst>
                </a:gridCol>
                <a:gridCol w="1533756">
                  <a:extLst>
                    <a:ext uri="{9D8B030D-6E8A-4147-A177-3AD203B41FA5}">
                      <a16:colId xmlns:a16="http://schemas.microsoft.com/office/drawing/2014/main" val="2164296926"/>
                    </a:ext>
                  </a:extLst>
                </a:gridCol>
                <a:gridCol w="1732320">
                  <a:extLst>
                    <a:ext uri="{9D8B030D-6E8A-4147-A177-3AD203B41FA5}">
                      <a16:colId xmlns:a16="http://schemas.microsoft.com/office/drawing/2014/main" val="2504203469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2140529020"/>
                    </a:ext>
                  </a:extLst>
                </a:gridCol>
                <a:gridCol w="993611">
                  <a:extLst>
                    <a:ext uri="{9D8B030D-6E8A-4147-A177-3AD203B41FA5}">
                      <a16:colId xmlns:a16="http://schemas.microsoft.com/office/drawing/2014/main" val="824828150"/>
                    </a:ext>
                  </a:extLst>
                </a:gridCol>
              </a:tblGrid>
              <a:tr h="44781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Gift Level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# Donors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Total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# Prospects Needed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Donors Secured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Donors Identified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73309"/>
                  </a:ext>
                </a:extLst>
              </a:tr>
              <a:tr h="49511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Trebuchet MS" panose="020B0703020202090204" pitchFamily="34" charset="0"/>
                        </a:rPr>
                        <a:t> $5,000,000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 $20,000,000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59706"/>
                  </a:ext>
                </a:extLst>
              </a:tr>
              <a:tr h="49511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Trebuchet MS" panose="020B0703020202090204" pitchFamily="34" charset="0"/>
                        </a:rPr>
                        <a:t>$2,500,000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 $20,000,000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91941"/>
                  </a:ext>
                </a:extLst>
              </a:tr>
              <a:tr h="495117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effectLst/>
                          <a:latin typeface="Trebuchet MS" panose="020B0703020202090204" pitchFamily="34" charset="0"/>
                        </a:rPr>
                        <a:t>$1,000,000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 $16,000,000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61481"/>
                  </a:ext>
                </a:extLst>
              </a:tr>
              <a:tr h="49511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effectLst/>
                          <a:latin typeface="Trebuchet MS" panose="020B0703020202090204" pitchFamily="34" charset="0"/>
                        </a:rPr>
                        <a:t> $500,000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 $10,000,000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42278"/>
                  </a:ext>
                </a:extLst>
              </a:tr>
              <a:tr h="49511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Trebuchet MS" panose="020B0703020202090204" pitchFamily="34" charset="0"/>
                        </a:rPr>
                        <a:t> $250,000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rebuchet MS" panose="020B0703020202090204" pitchFamily="34" charset="0"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 $6,000,000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08370"/>
                  </a:ext>
                </a:extLst>
              </a:tr>
              <a:tr h="49511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Trebuchet MS" panose="020B0703020202090204" pitchFamily="34" charset="0"/>
                        </a:rPr>
                        <a:t>$100,000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 $3,000,000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506456"/>
                  </a:ext>
                </a:extLst>
              </a:tr>
              <a:tr h="495117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rebuchet MS" panose="020B0703020202090204" pitchFamily="34" charset="0"/>
                        </a:rPr>
                        <a:t>102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 </a:t>
                      </a:r>
                      <a:r>
                        <a:rPr lang="en-US" sz="1200" b="1" i="0" u="none" strike="noStrike" dirty="0">
                          <a:effectLst/>
                          <a:latin typeface="Trebuchet MS" panose="020B0703020202090204" pitchFamily="34" charset="0"/>
                        </a:rPr>
                        <a:t>$75,000,000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rebuchet MS" panose="020B070302020209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rebuchet MS" panose="020B0703020202090204" pitchFamily="34" charset="0"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19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42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$10,000,000 Gift Table 		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2017 • Virginia Tech •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5DEA28-BF99-424B-98A4-09E2D6AC79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1269" y="2110960"/>
          <a:ext cx="7606145" cy="41499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54249">
                  <a:extLst>
                    <a:ext uri="{9D8B030D-6E8A-4147-A177-3AD203B41FA5}">
                      <a16:colId xmlns:a16="http://schemas.microsoft.com/office/drawing/2014/main" val="4055139746"/>
                    </a:ext>
                  </a:extLst>
                </a:gridCol>
                <a:gridCol w="864557">
                  <a:extLst>
                    <a:ext uri="{9D8B030D-6E8A-4147-A177-3AD203B41FA5}">
                      <a16:colId xmlns:a16="http://schemas.microsoft.com/office/drawing/2014/main" val="657914198"/>
                    </a:ext>
                  </a:extLst>
                </a:gridCol>
                <a:gridCol w="1533756">
                  <a:extLst>
                    <a:ext uri="{9D8B030D-6E8A-4147-A177-3AD203B41FA5}">
                      <a16:colId xmlns:a16="http://schemas.microsoft.com/office/drawing/2014/main" val="2164296926"/>
                    </a:ext>
                  </a:extLst>
                </a:gridCol>
                <a:gridCol w="1732320">
                  <a:extLst>
                    <a:ext uri="{9D8B030D-6E8A-4147-A177-3AD203B41FA5}">
                      <a16:colId xmlns:a16="http://schemas.microsoft.com/office/drawing/2014/main" val="2504203469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2140529020"/>
                    </a:ext>
                  </a:extLst>
                </a:gridCol>
                <a:gridCol w="993611">
                  <a:extLst>
                    <a:ext uri="{9D8B030D-6E8A-4147-A177-3AD203B41FA5}">
                      <a16:colId xmlns:a16="http://schemas.microsoft.com/office/drawing/2014/main" val="824828150"/>
                    </a:ext>
                  </a:extLst>
                </a:gridCol>
              </a:tblGrid>
              <a:tr h="448056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Gift Level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# Donors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Total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# Prospects Needed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Donors Secured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703020202090204" pitchFamily="34" charset="0"/>
                        </a:rPr>
                        <a:t>Donors Identified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1E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73309"/>
                  </a:ext>
                </a:extLst>
              </a:tr>
              <a:tr h="47766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$10,000,000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$10,000,000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59706"/>
                  </a:ext>
                </a:extLst>
              </a:tr>
              <a:tr h="47766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$5,000,000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$10,000,000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91941"/>
                  </a:ext>
                </a:extLst>
              </a:tr>
              <a:tr h="47766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$2,500,000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$15,000,000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18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561481"/>
                  </a:ext>
                </a:extLst>
              </a:tr>
              <a:tr h="47766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$ 1,000,000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15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$15,000,000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45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6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21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42278"/>
                  </a:ext>
                </a:extLst>
              </a:tr>
              <a:tr h="47766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$500,000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25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$12,500,000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75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308370"/>
                  </a:ext>
                </a:extLst>
              </a:tr>
              <a:tr h="47766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$250,000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30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$7,500,000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90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7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506456"/>
                  </a:ext>
                </a:extLst>
              </a:tr>
              <a:tr h="47766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$100,000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50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 $5,000,000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150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45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919462"/>
                  </a:ext>
                </a:extLst>
              </a:tr>
              <a:tr h="358294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</a:endParaRP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129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$75,000,000 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387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19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</a:rPr>
                        <a:t>84</a:t>
                      </a:r>
                    </a:p>
                  </a:txBody>
                  <a:tcPr marL="100965" marR="10096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97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914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sz="3600" dirty="0" smtClean="0">
                <a:solidFill>
                  <a:schemeClr val="accent2"/>
                </a:solidFill>
              </a:rPr>
              <a:t>Pamplin Advancement Campaign Co-Chairs</a:t>
            </a:r>
            <a:br>
              <a:rPr lang="en-US" sz="36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2"/>
                </a:solidFill>
              </a:rPr>
              <a:t>		      Volunteer Leadership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Clarke</a:t>
            </a:r>
          </a:p>
          <a:p>
            <a:r>
              <a:rPr lang="en-US" dirty="0" smtClean="0"/>
              <a:t>Bridget Ryan Berman</a:t>
            </a:r>
          </a:p>
          <a:p>
            <a:r>
              <a:rPr lang="en-US" dirty="0" smtClean="0"/>
              <a:t>Jake Lutz</a:t>
            </a:r>
          </a:p>
          <a:p>
            <a:endParaRPr lang="en-US" dirty="0"/>
          </a:p>
          <a:p>
            <a:r>
              <a:rPr lang="en-US" dirty="0" smtClean="0"/>
              <a:t>Pamplin liaisons to University Campaign Committee: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Floyd Merryman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Lynne Doughtie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59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Advancement and the Progra</a:t>
            </a:r>
            <a:r>
              <a:rPr lang="en-US" dirty="0" smtClean="0">
                <a:solidFill>
                  <a:schemeClr val="accent2"/>
                </a:solidFill>
              </a:rPr>
              <a:t>m in Real Estate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03515" y="1969995"/>
            <a:ext cx="9664993" cy="469242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Advancement is centralized and has embedded Advancement teams in the colleges.  </a:t>
            </a:r>
          </a:p>
          <a:p>
            <a:r>
              <a:rPr lang="en-US" dirty="0" smtClean="0"/>
              <a:t>Multiple officers work with individual donors: regional model.  </a:t>
            </a:r>
            <a:endParaRPr lang="en-US" dirty="0" smtClean="0"/>
          </a:p>
          <a:p>
            <a:r>
              <a:rPr lang="en-US" dirty="0" smtClean="0"/>
              <a:t>Pamplin Advancement are the liaisons </a:t>
            </a:r>
            <a:r>
              <a:rPr lang="en-US" dirty="0" smtClean="0"/>
              <a:t>to </a:t>
            </a:r>
            <a:r>
              <a:rPr lang="en-US" dirty="0" smtClean="0"/>
              <a:t>University Advancement. We conduct </a:t>
            </a:r>
            <a:r>
              <a:rPr lang="en-US" dirty="0" smtClean="0"/>
              <a:t>t</a:t>
            </a:r>
            <a:r>
              <a:rPr lang="en-US" dirty="0" smtClean="0"/>
              <a:t>rainings, Information conduits and serve as relationship managers.  </a:t>
            </a:r>
          </a:p>
          <a:p>
            <a:r>
              <a:rPr lang="en-US" dirty="0" smtClean="0"/>
              <a:t>What’s ahead FY 2020:  Campaign launch and Pamplin Engagement Summit and multiple follow on regional events</a:t>
            </a:r>
          </a:p>
          <a:p>
            <a:r>
              <a:rPr lang="en-US" dirty="0" smtClean="0"/>
              <a:t>Finalization of Engagement study to inform decisions in support of the Pamplin Strategic Plan</a:t>
            </a:r>
          </a:p>
          <a:p>
            <a:r>
              <a:rPr lang="en-US" dirty="0" smtClean="0"/>
              <a:t>Pamplin Case Statement includes Program in Real Estate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43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5">
            <a:extLst>
              <a:ext uri="{FF2B5EF4-FFF2-40B4-BE49-F238E27FC236}">
                <a16:creationId xmlns:a16="http://schemas.microsoft.com/office/drawing/2014/main" id="{40C0DA12-CD48-3F4C-92A1-D6DA7F5C598C}"/>
              </a:ext>
            </a:extLst>
          </p:cNvPr>
          <p:cNvSpPr/>
          <p:nvPr/>
        </p:nvSpPr>
        <p:spPr>
          <a:xfrm>
            <a:off x="5111560" y="68406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19">
                <a:moveTo>
                  <a:pt x="0" y="0"/>
                </a:moveTo>
                <a:lnTo>
                  <a:pt x="0" y="693102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24">
            <a:extLst>
              <a:ext uri="{FF2B5EF4-FFF2-40B4-BE49-F238E27FC236}">
                <a16:creationId xmlns:a16="http://schemas.microsoft.com/office/drawing/2014/main" id="{F35C1544-E8B7-8042-8AA6-0425184247D4}"/>
              </a:ext>
            </a:extLst>
          </p:cNvPr>
          <p:cNvSpPr/>
          <p:nvPr/>
        </p:nvSpPr>
        <p:spPr>
          <a:xfrm>
            <a:off x="8256810" y="2047748"/>
            <a:ext cx="45719" cy="142667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8752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7E645EEA-389B-0A47-BD47-F3DCAEF2DCBB}"/>
              </a:ext>
            </a:extLst>
          </p:cNvPr>
          <p:cNvSpPr/>
          <p:nvPr/>
        </p:nvSpPr>
        <p:spPr>
          <a:xfrm rot="5400000">
            <a:off x="10333086" y="2297459"/>
            <a:ext cx="465628" cy="90753"/>
          </a:xfrm>
          <a:custGeom>
            <a:avLst/>
            <a:gdLst/>
            <a:ahLst/>
            <a:cxnLst/>
            <a:rect l="l" t="t" r="r" b="b"/>
            <a:pathLst>
              <a:path w="6053455">
                <a:moveTo>
                  <a:pt x="0" y="0"/>
                </a:moveTo>
                <a:lnTo>
                  <a:pt x="6053137" y="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212150D7-AB7D-6C46-8C27-3C20EAD498C3}"/>
              </a:ext>
            </a:extLst>
          </p:cNvPr>
          <p:cNvSpPr txBox="1">
            <a:spLocks/>
          </p:cNvSpPr>
          <p:nvPr/>
        </p:nvSpPr>
        <p:spPr>
          <a:xfrm>
            <a:off x="5413502" y="417358"/>
            <a:ext cx="2940050" cy="557076"/>
          </a:xfrm>
          <a:prstGeom prst="rect">
            <a:avLst/>
          </a:prstGeom>
          <a:solidFill>
            <a:srgbClr val="FC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525"/>
              </a:spcBef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Michael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Moyer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604" algn="ctr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VP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10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Colleges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D823061-F927-AA44-9BDB-E632D46ADAA5}"/>
              </a:ext>
            </a:extLst>
          </p:cNvPr>
          <p:cNvSpPr txBox="1"/>
          <p:nvPr/>
        </p:nvSpPr>
        <p:spPr>
          <a:xfrm>
            <a:off x="1981962" y="427519"/>
            <a:ext cx="2827655" cy="557076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R="72390" algn="ctr">
              <a:lnSpc>
                <a:spcPct val="100000"/>
              </a:lnSpc>
              <a:spcBef>
                <a:spcPts val="525"/>
              </a:spcBef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Robert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Sumichrast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4930" algn="ctr">
              <a:lnSpc>
                <a:spcPct val="100000"/>
              </a:lnSpc>
              <a:spcBef>
                <a:spcPts val="30"/>
              </a:spcBef>
            </a:pP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Dean,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Pamplin College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DD02E4F8-5B7E-C74B-9571-285FDC76882D}"/>
              </a:ext>
            </a:extLst>
          </p:cNvPr>
          <p:cNvSpPr txBox="1"/>
          <p:nvPr/>
        </p:nvSpPr>
        <p:spPr>
          <a:xfrm>
            <a:off x="6956206" y="1740871"/>
            <a:ext cx="2706370" cy="557076"/>
          </a:xfrm>
          <a:prstGeom prst="rect">
            <a:avLst/>
          </a:prstGeom>
          <a:solidFill>
            <a:srgbClr val="FD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Matt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Winston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Senior Associate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VP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1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72C3267-3F5F-CB42-8512-71AB04A308A7}"/>
              </a:ext>
            </a:extLst>
          </p:cNvPr>
          <p:cNvSpPr txBox="1"/>
          <p:nvPr/>
        </p:nvSpPr>
        <p:spPr>
          <a:xfrm>
            <a:off x="6956206" y="2397015"/>
            <a:ext cx="2706370" cy="557076"/>
          </a:xfrm>
          <a:prstGeom prst="rect">
            <a:avLst/>
          </a:prstGeom>
          <a:solidFill>
            <a:srgbClr val="FD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R="9779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Debbie</a:t>
            </a: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Associate VP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Alumni</a:t>
            </a:r>
            <a:r>
              <a:rPr sz="1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C63FB4E2-24B5-D941-ADC1-F2E92EC0FB92}"/>
              </a:ext>
            </a:extLst>
          </p:cNvPr>
          <p:cNvSpPr txBox="1"/>
          <p:nvPr/>
        </p:nvSpPr>
        <p:spPr>
          <a:xfrm>
            <a:off x="3857751" y="1350588"/>
            <a:ext cx="2507605" cy="541687"/>
          </a:xfrm>
          <a:prstGeom prst="rect">
            <a:avLst/>
          </a:prstGeom>
          <a:solidFill>
            <a:srgbClr val="FD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Elizabeth</a:t>
            </a:r>
            <a:r>
              <a:rPr sz="11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Mitchell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Assistant Dean of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Advancement</a:t>
            </a:r>
            <a: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098DF0B2-519E-164C-AC00-C558DE80ECFB}"/>
              </a:ext>
            </a:extLst>
          </p:cNvPr>
          <p:cNvSpPr/>
          <p:nvPr/>
        </p:nvSpPr>
        <p:spPr>
          <a:xfrm>
            <a:off x="4809619" y="684059"/>
            <a:ext cx="603885" cy="45719"/>
          </a:xfrm>
          <a:custGeom>
            <a:avLst/>
            <a:gdLst/>
            <a:ahLst/>
            <a:cxnLst/>
            <a:rect l="l" t="t" r="r" b="b"/>
            <a:pathLst>
              <a:path w="603885">
                <a:moveTo>
                  <a:pt x="0" y="0"/>
                </a:moveTo>
                <a:lnTo>
                  <a:pt x="603885" y="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109728" rtlCol="0"/>
          <a:lstStyle/>
          <a:p>
            <a:endParaRPr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C0293AB7-2CB8-D243-A47D-D6F4279F47CB}"/>
              </a:ext>
            </a:extLst>
          </p:cNvPr>
          <p:cNvSpPr/>
          <p:nvPr/>
        </p:nvSpPr>
        <p:spPr>
          <a:xfrm flipV="1">
            <a:off x="2109548" y="3145848"/>
            <a:ext cx="6147262" cy="45719"/>
          </a:xfrm>
          <a:custGeom>
            <a:avLst/>
            <a:gdLst/>
            <a:ahLst/>
            <a:cxnLst/>
            <a:rect l="l" t="t" r="r" b="b"/>
            <a:pathLst>
              <a:path w="6053455">
                <a:moveTo>
                  <a:pt x="0" y="0"/>
                </a:moveTo>
                <a:lnTo>
                  <a:pt x="6053137" y="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5ED645C3-E7B9-CF47-ACBB-A92472DD20C5}"/>
              </a:ext>
            </a:extLst>
          </p:cNvPr>
          <p:cNvSpPr/>
          <p:nvPr/>
        </p:nvSpPr>
        <p:spPr>
          <a:xfrm>
            <a:off x="8309391" y="4397583"/>
            <a:ext cx="1205752" cy="233635"/>
          </a:xfrm>
          <a:custGeom>
            <a:avLst/>
            <a:gdLst/>
            <a:ahLst/>
            <a:cxnLst/>
            <a:rect l="l" t="t" r="r" b="b"/>
            <a:pathLst>
              <a:path w="4929505" h="249554">
                <a:moveTo>
                  <a:pt x="0" y="238569"/>
                </a:moveTo>
                <a:lnTo>
                  <a:pt x="0" y="0"/>
                </a:lnTo>
                <a:lnTo>
                  <a:pt x="4929187" y="0"/>
                </a:lnTo>
                <a:lnTo>
                  <a:pt x="4929187" y="249364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">
            <a:extLst>
              <a:ext uri="{FF2B5EF4-FFF2-40B4-BE49-F238E27FC236}">
                <a16:creationId xmlns:a16="http://schemas.microsoft.com/office/drawing/2014/main" id="{C67808EB-79AA-AE40-9CD4-0D4A5A5C0087}"/>
              </a:ext>
            </a:extLst>
          </p:cNvPr>
          <p:cNvSpPr/>
          <p:nvPr/>
        </p:nvSpPr>
        <p:spPr>
          <a:xfrm>
            <a:off x="3252903" y="4408734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57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4">
            <a:extLst>
              <a:ext uri="{FF2B5EF4-FFF2-40B4-BE49-F238E27FC236}">
                <a16:creationId xmlns:a16="http://schemas.microsoft.com/office/drawing/2014/main" id="{92887DC5-9BB8-B141-AD3D-71FDB6FF16AA}"/>
              </a:ext>
            </a:extLst>
          </p:cNvPr>
          <p:cNvSpPr/>
          <p:nvPr/>
        </p:nvSpPr>
        <p:spPr>
          <a:xfrm>
            <a:off x="5803406" y="4417054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57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8">
            <a:extLst>
              <a:ext uri="{FF2B5EF4-FFF2-40B4-BE49-F238E27FC236}">
                <a16:creationId xmlns:a16="http://schemas.microsoft.com/office/drawing/2014/main" id="{7840AB1C-0D79-7B43-AD38-1A3C1608BF94}"/>
              </a:ext>
            </a:extLst>
          </p:cNvPr>
          <p:cNvSpPr txBox="1"/>
          <p:nvPr/>
        </p:nvSpPr>
        <p:spPr>
          <a:xfrm>
            <a:off x="7657716" y="3481530"/>
            <a:ext cx="1289626" cy="893065"/>
          </a:xfrm>
          <a:prstGeom prst="rect">
            <a:avLst/>
          </a:prstGeom>
          <a:solidFill>
            <a:srgbClr val="FD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Director of  Engagement  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sz="1100" b="1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Jefferson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as of 1-10-17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1">
            <a:extLst>
              <a:ext uri="{FF2B5EF4-FFF2-40B4-BE49-F238E27FC236}">
                <a16:creationId xmlns:a16="http://schemas.microsoft.com/office/drawing/2014/main" id="{A3B59C92-7C27-F740-B41F-1F15129B5095}"/>
              </a:ext>
            </a:extLst>
          </p:cNvPr>
          <p:cNvSpPr txBox="1"/>
          <p:nvPr/>
        </p:nvSpPr>
        <p:spPr>
          <a:xfrm>
            <a:off x="687998" y="6013000"/>
            <a:ext cx="301735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Gray box </a:t>
            </a: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sz="15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034839ED-0A59-FB40-8C8C-5AF83094E926}"/>
              </a:ext>
            </a:extLst>
          </p:cNvPr>
          <p:cNvSpPr txBox="1">
            <a:spLocks/>
          </p:cNvSpPr>
          <p:nvPr/>
        </p:nvSpPr>
        <p:spPr>
          <a:xfrm>
            <a:off x="9797009" y="2549057"/>
            <a:ext cx="1708632" cy="89563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1113" algn="ctr">
              <a:lnSpc>
                <a:spcPct val="100000"/>
              </a:lnSpc>
              <a:spcBef>
                <a:spcPts val="43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en-US" sz="11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Director, Career Services and Alumni</a:t>
            </a:r>
            <a:r>
              <a:rPr lang="en-US" sz="11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</a:p>
          <a:p>
            <a:pPr algn="ctr">
              <a:lnSpc>
                <a:spcPct val="10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Emily</a:t>
            </a:r>
            <a:r>
              <a:rPr lang="en-US" sz="12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Pinette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7CC086C-4F7D-464E-A4BE-C7C89D1BB938}"/>
              </a:ext>
            </a:extLst>
          </p:cNvPr>
          <p:cNvSpPr txBox="1">
            <a:spLocks/>
          </p:cNvSpPr>
          <p:nvPr/>
        </p:nvSpPr>
        <p:spPr>
          <a:xfrm>
            <a:off x="9784523" y="1750044"/>
            <a:ext cx="1721118" cy="726353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530"/>
              </a:spcBef>
            </a:pPr>
            <a:r>
              <a:rPr lang="en-US" sz="12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Parviz</a:t>
            </a:r>
            <a:r>
              <a:rPr lang="en-US"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Ghandforoush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" algn="ctr">
              <a:lnSpc>
                <a:spcPct val="100000"/>
              </a:lnSpc>
              <a:spcBef>
                <a:spcPts val="25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Dean, Graduate Programs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2D7F982D-39B7-C246-B691-6FC579A79DCE}"/>
              </a:ext>
            </a:extLst>
          </p:cNvPr>
          <p:cNvSpPr txBox="1"/>
          <p:nvPr/>
        </p:nvSpPr>
        <p:spPr>
          <a:xfrm>
            <a:off x="615744" y="3870993"/>
            <a:ext cx="1511289" cy="71096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Director of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  </a:t>
            </a:r>
            <a:r>
              <a:rPr lang="en-US"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Sookhan</a:t>
            </a:r>
            <a:r>
              <a:rPr lang="en-US" sz="11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</a:p>
        </p:txBody>
      </p:sp>
      <p:sp>
        <p:nvSpPr>
          <p:cNvPr id="27" name="bk object 16">
            <a:extLst>
              <a:ext uri="{FF2B5EF4-FFF2-40B4-BE49-F238E27FC236}">
                <a16:creationId xmlns:a16="http://schemas.microsoft.com/office/drawing/2014/main" id="{68E651F9-5583-AA4C-B6CD-A32BF42F6E39}"/>
              </a:ext>
            </a:extLst>
          </p:cNvPr>
          <p:cNvSpPr/>
          <p:nvPr/>
        </p:nvSpPr>
        <p:spPr>
          <a:xfrm flipH="1">
            <a:off x="5042106" y="2047045"/>
            <a:ext cx="69453" cy="2364783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0"/>
                </a:moveTo>
                <a:lnTo>
                  <a:pt x="0" y="1476019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17">
            <a:extLst>
              <a:ext uri="{FF2B5EF4-FFF2-40B4-BE49-F238E27FC236}">
                <a16:creationId xmlns:a16="http://schemas.microsoft.com/office/drawing/2014/main" id="{578F9CA7-A75D-5A4B-9A96-016AB18F6681}"/>
              </a:ext>
            </a:extLst>
          </p:cNvPr>
          <p:cNvSpPr/>
          <p:nvPr/>
        </p:nvSpPr>
        <p:spPr>
          <a:xfrm>
            <a:off x="5111555" y="2473638"/>
            <a:ext cx="232410" cy="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096" y="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21">
            <a:extLst>
              <a:ext uri="{FF2B5EF4-FFF2-40B4-BE49-F238E27FC236}">
                <a16:creationId xmlns:a16="http://schemas.microsoft.com/office/drawing/2014/main" id="{4358497E-F6D5-1646-9BB7-38CFB00AD14C}"/>
              </a:ext>
            </a:extLst>
          </p:cNvPr>
          <p:cNvSpPr/>
          <p:nvPr/>
        </p:nvSpPr>
        <p:spPr>
          <a:xfrm flipH="1">
            <a:off x="1380569" y="2077138"/>
            <a:ext cx="45719" cy="1104664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0"/>
                </a:moveTo>
                <a:lnTo>
                  <a:pt x="0" y="20193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DCD77201-04D1-2F4A-B7EB-8DF5B6730C43}"/>
              </a:ext>
            </a:extLst>
          </p:cNvPr>
          <p:cNvSpPr txBox="1"/>
          <p:nvPr/>
        </p:nvSpPr>
        <p:spPr>
          <a:xfrm>
            <a:off x="4419703" y="3369227"/>
            <a:ext cx="1383703" cy="874598"/>
          </a:xfrm>
          <a:prstGeom prst="rect">
            <a:avLst/>
          </a:prstGeom>
          <a:solidFill>
            <a:srgbClr val="FCE6D2"/>
          </a:solidFill>
        </p:spPr>
        <p:txBody>
          <a:bodyPr vert="horz" wrap="square" lIns="0" tIns="91440" rIns="0" bIns="91440" rtlCol="0">
            <a:spAutoFit/>
          </a:bodyPr>
          <a:lstStyle/>
          <a:p>
            <a:pPr marL="12700" marR="5080" indent="-4191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Director of  Development </a:t>
            </a:r>
            <a:endParaRPr lang="en-US" sz="11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-4191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Marise </a:t>
            </a:r>
            <a: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Robbins-Forbes</a:t>
            </a:r>
            <a:endParaRPr lang="en-US" sz="11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6F51BC2A-23C3-9641-A9B3-10A49A32BDA1}"/>
              </a:ext>
            </a:extLst>
          </p:cNvPr>
          <p:cNvSpPr txBox="1"/>
          <p:nvPr/>
        </p:nvSpPr>
        <p:spPr>
          <a:xfrm>
            <a:off x="978165" y="4644736"/>
            <a:ext cx="1444615" cy="880241"/>
          </a:xfrm>
          <a:prstGeom prst="rect">
            <a:avLst/>
          </a:prstGeom>
          <a:solidFill>
            <a:srgbClr val="FC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49530" marR="8509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en-US" sz="11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Director of</a:t>
            </a:r>
            <a:r>
              <a:rPr lang="en-US" sz="11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algn="ctr">
              <a:lnSpc>
                <a:spcPct val="100000"/>
              </a:lnSpc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US" sz="11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Gifts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Sarah</a:t>
            </a:r>
            <a:r>
              <a:rPr lang="en-US"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29">
            <a:extLst>
              <a:ext uri="{FF2B5EF4-FFF2-40B4-BE49-F238E27FC236}">
                <a16:creationId xmlns:a16="http://schemas.microsoft.com/office/drawing/2014/main" id="{2EF57165-BD51-974B-BA63-52A66E54F722}"/>
              </a:ext>
            </a:extLst>
          </p:cNvPr>
          <p:cNvSpPr txBox="1"/>
          <p:nvPr/>
        </p:nvSpPr>
        <p:spPr>
          <a:xfrm>
            <a:off x="2673272" y="4655814"/>
            <a:ext cx="1151874" cy="880241"/>
          </a:xfrm>
          <a:prstGeom prst="rect">
            <a:avLst/>
          </a:prstGeom>
          <a:solidFill>
            <a:srgbClr val="FC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Associate  Director of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Development  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Chris</a:t>
            </a:r>
            <a:r>
              <a:rPr lang="en-US" sz="11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Bartlett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29">
            <a:extLst>
              <a:ext uri="{FF2B5EF4-FFF2-40B4-BE49-F238E27FC236}">
                <a16:creationId xmlns:a16="http://schemas.microsoft.com/office/drawing/2014/main" id="{EBCAE9FB-D036-454F-9D62-D714B04229B6}"/>
              </a:ext>
            </a:extLst>
          </p:cNvPr>
          <p:cNvSpPr txBox="1"/>
          <p:nvPr/>
        </p:nvSpPr>
        <p:spPr>
          <a:xfrm>
            <a:off x="5227760" y="4644736"/>
            <a:ext cx="1151874" cy="893065"/>
          </a:xfrm>
          <a:prstGeom prst="rect">
            <a:avLst/>
          </a:prstGeom>
          <a:solidFill>
            <a:srgbClr val="FC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Associate  Director of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Gretchen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Tucker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29">
            <a:extLst>
              <a:ext uri="{FF2B5EF4-FFF2-40B4-BE49-F238E27FC236}">
                <a16:creationId xmlns:a16="http://schemas.microsoft.com/office/drawing/2014/main" id="{99F78D9E-0126-8143-9420-2F80E78EFCFB}"/>
              </a:ext>
            </a:extLst>
          </p:cNvPr>
          <p:cNvSpPr txBox="1"/>
          <p:nvPr/>
        </p:nvSpPr>
        <p:spPr>
          <a:xfrm>
            <a:off x="6488422" y="4627701"/>
            <a:ext cx="1049825" cy="710964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Development  Associate </a:t>
            </a:r>
            <a:b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Jodi</a:t>
            </a:r>
            <a:r>
              <a:rPr lang="en-US" sz="11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Jennings</a:t>
            </a:r>
            <a:endParaRPr lang="en-US" sz="1100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29">
            <a:extLst>
              <a:ext uri="{FF2B5EF4-FFF2-40B4-BE49-F238E27FC236}">
                <a16:creationId xmlns:a16="http://schemas.microsoft.com/office/drawing/2014/main" id="{9C1EC86F-1BA8-9C4F-9530-D165837B431B}"/>
              </a:ext>
            </a:extLst>
          </p:cNvPr>
          <p:cNvSpPr txBox="1"/>
          <p:nvPr/>
        </p:nvSpPr>
        <p:spPr>
          <a:xfrm>
            <a:off x="7643863" y="4635059"/>
            <a:ext cx="1289626" cy="7109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Director of  </a:t>
            </a:r>
            <a: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Alumni 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Bonnie</a:t>
            </a:r>
            <a:r>
              <a:rPr lang="en-US" sz="1100" b="1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Gilbert</a:t>
            </a: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F72C7B65-4E1F-9840-8980-7E1867681300}"/>
              </a:ext>
            </a:extLst>
          </p:cNvPr>
          <p:cNvSpPr txBox="1"/>
          <p:nvPr/>
        </p:nvSpPr>
        <p:spPr>
          <a:xfrm flipH="1">
            <a:off x="9031266" y="4627702"/>
            <a:ext cx="1166452" cy="89306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en-US" sz="11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Special Events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Amy Weishaar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FCB6BABC-FD55-E344-B779-C849C6C7EBC3}"/>
              </a:ext>
            </a:extLst>
          </p:cNvPr>
          <p:cNvSpPr txBox="1"/>
          <p:nvPr/>
        </p:nvSpPr>
        <p:spPr>
          <a:xfrm>
            <a:off x="5293449" y="2095602"/>
            <a:ext cx="1383703" cy="7109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63195" marR="192405" indent="-6350" algn="ctr">
              <a:lnSpc>
                <a:spcPct val="100000"/>
              </a:lnSpc>
              <a:spcBef>
                <a:spcPts val="1085"/>
              </a:spcBef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Developme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t  Associate  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Kelly </a:t>
            </a:r>
            <a:r>
              <a:rPr lang="en-US" sz="11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Ratcliffe</a:t>
            </a:r>
            <a:endParaRPr lang="en-US" sz="1100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6">
            <a:extLst>
              <a:ext uri="{FF2B5EF4-FFF2-40B4-BE49-F238E27FC236}">
                <a16:creationId xmlns:a16="http://schemas.microsoft.com/office/drawing/2014/main" id="{DF0C36D6-BD97-F048-B890-7D10BDCF6588}"/>
              </a:ext>
            </a:extLst>
          </p:cNvPr>
          <p:cNvSpPr txBox="1"/>
          <p:nvPr/>
        </p:nvSpPr>
        <p:spPr>
          <a:xfrm>
            <a:off x="393235" y="1519332"/>
            <a:ext cx="2874239" cy="557076"/>
          </a:xfrm>
          <a:prstGeom prst="rect">
            <a:avLst/>
          </a:prstGeom>
          <a:solidFill>
            <a:srgbClr val="FD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Tracy Vosburgh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Associate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VP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sz="1100" spc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</a:p>
        </p:txBody>
      </p:sp>
      <p:sp>
        <p:nvSpPr>
          <p:cNvPr id="19" name="object 27">
            <a:extLst>
              <a:ext uri="{FF2B5EF4-FFF2-40B4-BE49-F238E27FC236}">
                <a16:creationId xmlns:a16="http://schemas.microsoft.com/office/drawing/2014/main" id="{7900E6D6-93A6-6345-ACC3-F510F2A24E3A}"/>
              </a:ext>
            </a:extLst>
          </p:cNvPr>
          <p:cNvSpPr txBox="1"/>
          <p:nvPr/>
        </p:nvSpPr>
        <p:spPr>
          <a:xfrm>
            <a:off x="460696" y="2211233"/>
            <a:ext cx="2874239" cy="557076"/>
          </a:xfrm>
          <a:prstGeom prst="rect">
            <a:avLst/>
          </a:prstGeom>
          <a:solidFill>
            <a:srgbClr val="FCE6D2"/>
          </a:solidFill>
          <a:ln>
            <a:noFill/>
          </a:ln>
        </p:spPr>
        <p:txBody>
          <a:bodyPr vert="horz" wrap="square" lIns="0" tIns="91440" rIns="0" bIns="109728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News Gothic"/>
                <a:cs typeface="News Gothic"/>
              </a:rPr>
              <a:t>Mark Owczarski</a:t>
            </a:r>
            <a:endParaRPr sz="1200" b="1" dirty="0">
              <a:latin typeface="News Gothic"/>
              <a:cs typeface="News Gothic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Assistant VP for University</a:t>
            </a:r>
            <a:r>
              <a:rPr sz="11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034839ED-0A59-FB40-8C8C-5AF83094E926}"/>
              </a:ext>
            </a:extLst>
          </p:cNvPr>
          <p:cNvSpPr txBox="1">
            <a:spLocks/>
          </p:cNvSpPr>
          <p:nvPr/>
        </p:nvSpPr>
        <p:spPr>
          <a:xfrm rot="10800000" flipV="1">
            <a:off x="9784523" y="3505011"/>
            <a:ext cx="1833173" cy="1013611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1113" algn="ctr">
              <a:lnSpc>
                <a:spcPct val="100000"/>
              </a:lnSpc>
              <a:spcBef>
                <a:spcPts val="43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</a:p>
          <a:p>
            <a:pPr marL="11113" algn="ctr">
              <a:lnSpc>
                <a:spcPct val="100000"/>
              </a:lnSpc>
              <a:spcBef>
                <a:spcPts val="430"/>
              </a:spcBef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Marketing, Graduate Programs</a:t>
            </a:r>
          </a:p>
          <a:p>
            <a:pPr marL="11113" algn="ctr">
              <a:lnSpc>
                <a:spcPct val="100000"/>
              </a:lnSpc>
              <a:spcBef>
                <a:spcPts val="430"/>
              </a:spcBef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Julia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Falkenstern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29">
            <a:extLst>
              <a:ext uri="{FF2B5EF4-FFF2-40B4-BE49-F238E27FC236}">
                <a16:creationId xmlns:a16="http://schemas.microsoft.com/office/drawing/2014/main" id="{EBCAE9FB-D036-454F-9D62-D714B04229B6}"/>
              </a:ext>
            </a:extLst>
          </p:cNvPr>
          <p:cNvSpPr txBox="1"/>
          <p:nvPr/>
        </p:nvSpPr>
        <p:spPr>
          <a:xfrm>
            <a:off x="3952170" y="4644736"/>
            <a:ext cx="1010180" cy="893065"/>
          </a:xfrm>
          <a:prstGeom prst="rect">
            <a:avLst/>
          </a:prstGeom>
          <a:solidFill>
            <a:srgbClr val="FC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Associate  Director of 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Bourne</a:t>
            </a:r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31">
            <a:extLst>
              <a:ext uri="{FF2B5EF4-FFF2-40B4-BE49-F238E27FC236}">
                <a16:creationId xmlns:a16="http://schemas.microsoft.com/office/drawing/2014/main" id="{C67808EB-79AA-AE40-9CD4-0D4A5A5C0087}"/>
              </a:ext>
            </a:extLst>
          </p:cNvPr>
          <p:cNvSpPr/>
          <p:nvPr/>
        </p:nvSpPr>
        <p:spPr>
          <a:xfrm flipH="1" flipV="1">
            <a:off x="3370144" y="4408734"/>
            <a:ext cx="1064215" cy="5461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57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1">
            <a:extLst>
              <a:ext uri="{FF2B5EF4-FFF2-40B4-BE49-F238E27FC236}">
                <a16:creationId xmlns:a16="http://schemas.microsoft.com/office/drawing/2014/main" id="{C67808EB-79AA-AE40-9CD4-0D4A5A5C0087}"/>
              </a:ext>
            </a:extLst>
          </p:cNvPr>
          <p:cNvSpPr/>
          <p:nvPr/>
        </p:nvSpPr>
        <p:spPr>
          <a:xfrm>
            <a:off x="4442699" y="4436039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57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2D7F982D-39B7-C246-B691-6FC579A79DCE}"/>
              </a:ext>
            </a:extLst>
          </p:cNvPr>
          <p:cNvSpPr txBox="1"/>
          <p:nvPr/>
        </p:nvSpPr>
        <p:spPr>
          <a:xfrm>
            <a:off x="569349" y="2864591"/>
            <a:ext cx="1589383" cy="893065"/>
          </a:xfrm>
          <a:prstGeom prst="rect">
            <a:avLst/>
          </a:prstGeom>
          <a:solidFill>
            <a:srgbClr val="FCE6D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and Marketing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New Line FY 19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bk object 26">
            <a:extLst>
              <a:ext uri="{FF2B5EF4-FFF2-40B4-BE49-F238E27FC236}">
                <a16:creationId xmlns:a16="http://schemas.microsoft.com/office/drawing/2014/main" id="{AC3A29AB-55C3-8243-8073-C1B9A06BE719}"/>
              </a:ext>
            </a:extLst>
          </p:cNvPr>
          <p:cNvSpPr/>
          <p:nvPr/>
        </p:nvSpPr>
        <p:spPr>
          <a:xfrm flipH="1">
            <a:off x="8239369" y="4408733"/>
            <a:ext cx="70021" cy="207667"/>
          </a:xfrm>
          <a:custGeom>
            <a:avLst/>
            <a:gdLst/>
            <a:ahLst/>
            <a:cxnLst/>
            <a:rect l="l" t="t" r="r" b="b"/>
            <a:pathLst>
              <a:path h="182245">
                <a:moveTo>
                  <a:pt x="0" y="0"/>
                </a:moveTo>
                <a:lnTo>
                  <a:pt x="0" y="181825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5ED645C3-E7B9-CF47-ACBB-A92472DD20C5}"/>
              </a:ext>
            </a:extLst>
          </p:cNvPr>
          <p:cNvSpPr/>
          <p:nvPr/>
        </p:nvSpPr>
        <p:spPr>
          <a:xfrm>
            <a:off x="2281744" y="4386620"/>
            <a:ext cx="4944626" cy="237401"/>
          </a:xfrm>
          <a:custGeom>
            <a:avLst/>
            <a:gdLst/>
            <a:ahLst/>
            <a:cxnLst/>
            <a:rect l="l" t="t" r="r" b="b"/>
            <a:pathLst>
              <a:path w="4929505" h="249554">
                <a:moveTo>
                  <a:pt x="0" y="238569"/>
                </a:moveTo>
                <a:lnTo>
                  <a:pt x="0" y="0"/>
                </a:lnTo>
                <a:lnTo>
                  <a:pt x="4929187" y="0"/>
                </a:lnTo>
                <a:lnTo>
                  <a:pt x="4929187" y="249364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21">
            <a:extLst>
              <a:ext uri="{FF2B5EF4-FFF2-40B4-BE49-F238E27FC236}">
                <a16:creationId xmlns:a16="http://schemas.microsoft.com/office/drawing/2014/main" id="{4358497E-F6D5-1646-9BB7-38CFB00AD14C}"/>
              </a:ext>
            </a:extLst>
          </p:cNvPr>
          <p:cNvSpPr/>
          <p:nvPr/>
        </p:nvSpPr>
        <p:spPr>
          <a:xfrm flipV="1">
            <a:off x="1380569" y="3762493"/>
            <a:ext cx="152400" cy="108499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0"/>
                </a:moveTo>
                <a:lnTo>
                  <a:pt x="0" y="20193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17">
            <a:extLst>
              <a:ext uri="{FF2B5EF4-FFF2-40B4-BE49-F238E27FC236}">
                <a16:creationId xmlns:a16="http://schemas.microsoft.com/office/drawing/2014/main" id="{578F9CA7-A75D-5A4B-9A96-016AB18F6681}"/>
              </a:ext>
            </a:extLst>
          </p:cNvPr>
          <p:cNvSpPr/>
          <p:nvPr/>
        </p:nvSpPr>
        <p:spPr>
          <a:xfrm flipH="1">
            <a:off x="11567500" y="3901817"/>
            <a:ext cx="143232" cy="75950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096" y="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17">
            <a:extLst>
              <a:ext uri="{FF2B5EF4-FFF2-40B4-BE49-F238E27FC236}">
                <a16:creationId xmlns:a16="http://schemas.microsoft.com/office/drawing/2014/main" id="{578F9CA7-A75D-5A4B-9A96-016AB18F6681}"/>
              </a:ext>
            </a:extLst>
          </p:cNvPr>
          <p:cNvSpPr/>
          <p:nvPr/>
        </p:nvSpPr>
        <p:spPr>
          <a:xfrm flipH="1" flipV="1">
            <a:off x="11504678" y="2047046"/>
            <a:ext cx="189345" cy="48556"/>
          </a:xfrm>
          <a:custGeom>
            <a:avLst/>
            <a:gdLst/>
            <a:ahLst/>
            <a:cxnLst/>
            <a:rect l="l" t="t" r="r" b="b"/>
            <a:pathLst>
              <a:path w="232410">
                <a:moveTo>
                  <a:pt x="0" y="0"/>
                </a:moveTo>
                <a:lnTo>
                  <a:pt x="232096" y="0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16">
            <a:extLst>
              <a:ext uri="{FF2B5EF4-FFF2-40B4-BE49-F238E27FC236}">
                <a16:creationId xmlns:a16="http://schemas.microsoft.com/office/drawing/2014/main" id="{68E651F9-5583-AA4C-B6CD-A32BF42F6E39}"/>
              </a:ext>
            </a:extLst>
          </p:cNvPr>
          <p:cNvSpPr/>
          <p:nvPr/>
        </p:nvSpPr>
        <p:spPr>
          <a:xfrm flipH="1">
            <a:off x="5183179" y="2120408"/>
            <a:ext cx="6524055" cy="1832553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0"/>
                </a:moveTo>
                <a:lnTo>
                  <a:pt x="0" y="1476019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16">
            <a:extLst>
              <a:ext uri="{FF2B5EF4-FFF2-40B4-BE49-F238E27FC236}">
                <a16:creationId xmlns:a16="http://schemas.microsoft.com/office/drawing/2014/main" id="{68E651F9-5583-AA4C-B6CD-A32BF42F6E39}"/>
              </a:ext>
            </a:extLst>
          </p:cNvPr>
          <p:cNvSpPr/>
          <p:nvPr/>
        </p:nvSpPr>
        <p:spPr>
          <a:xfrm>
            <a:off x="3153714" y="3167581"/>
            <a:ext cx="2198593" cy="461166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0"/>
                </a:moveTo>
                <a:lnTo>
                  <a:pt x="0" y="1476019"/>
                </a:lnTo>
              </a:path>
            </a:pathLst>
          </a:custGeom>
          <a:ln w="38100">
            <a:solidFill>
              <a:srgbClr val="F582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>
            <a:extLst>
              <a:ext uri="{FF2B5EF4-FFF2-40B4-BE49-F238E27FC236}">
                <a16:creationId xmlns:a16="http://schemas.microsoft.com/office/drawing/2014/main" id="{2D7F982D-39B7-C246-B691-6FC579A79DCE}"/>
              </a:ext>
            </a:extLst>
          </p:cNvPr>
          <p:cNvSpPr txBox="1"/>
          <p:nvPr/>
        </p:nvSpPr>
        <p:spPr>
          <a:xfrm>
            <a:off x="2287123" y="3569106"/>
            <a:ext cx="1635926" cy="55451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91440" rIns="0" bIns="109728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Web Content Writer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Jeremy </a:t>
            </a:r>
            <a:r>
              <a:rPr lang="en-US" sz="11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Norman</a:t>
            </a:r>
            <a:endParaRPr lang="en-US" sz="1100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1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	Pamplin Events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600" dirty="0" smtClean="0"/>
              <a:t>4/24/19</a:t>
            </a:r>
            <a:r>
              <a:rPr lang="en-US" sz="1600" dirty="0"/>
              <a:t>: Students of Distinction </a:t>
            </a:r>
            <a:r>
              <a:rPr lang="en-US" sz="1600" dirty="0" smtClean="0"/>
              <a:t>Reception: Blacksburg</a:t>
            </a:r>
            <a:endParaRPr lang="en-US" sz="1600" dirty="0"/>
          </a:p>
          <a:p>
            <a:pPr lvl="0"/>
            <a:r>
              <a:rPr lang="en-US" sz="1600" dirty="0" smtClean="0"/>
              <a:t>4/26-19-4/27/19</a:t>
            </a:r>
            <a:r>
              <a:rPr lang="en-US" sz="1600" dirty="0"/>
              <a:t>: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Prosim</a:t>
            </a:r>
            <a:r>
              <a:rPr lang="en-US" sz="1600" dirty="0"/>
              <a:t> </a:t>
            </a:r>
            <a:r>
              <a:rPr lang="en-US" sz="1600" dirty="0" smtClean="0"/>
              <a:t>Weekend: Blacksburg</a:t>
            </a:r>
            <a:endParaRPr lang="en-US" sz="1600" dirty="0"/>
          </a:p>
          <a:p>
            <a:pPr lvl="0"/>
            <a:r>
              <a:rPr lang="en-US" sz="1600" b="1" dirty="0" smtClean="0"/>
              <a:t>5/2/19</a:t>
            </a:r>
            <a:r>
              <a:rPr lang="en-US" sz="1600" b="1" dirty="0"/>
              <a:t>: </a:t>
            </a:r>
            <a:r>
              <a:rPr lang="en-US" sz="1600" b="1" dirty="0" smtClean="0"/>
              <a:t>All Alumni and Friends Reception, Cybersecurity Panel &amp; celebrating 50 years in Northern VA</a:t>
            </a:r>
            <a:endParaRPr lang="en-US" sz="1600" b="1" dirty="0"/>
          </a:p>
          <a:p>
            <a:pPr lvl="0"/>
            <a:r>
              <a:rPr lang="en-US" sz="1600" dirty="0" smtClean="0"/>
              <a:t>5/17/19</a:t>
            </a:r>
            <a:r>
              <a:rPr lang="en-US" sz="1600" dirty="0"/>
              <a:t>: </a:t>
            </a:r>
            <a:r>
              <a:rPr lang="en-US" sz="1600" dirty="0" smtClean="0"/>
              <a:t>Commencement: Blacksburg</a:t>
            </a:r>
            <a:endParaRPr lang="en-US" sz="1600" dirty="0"/>
          </a:p>
          <a:p>
            <a:pPr lvl="0"/>
            <a:r>
              <a:rPr lang="en-US" sz="1600" b="1" dirty="0" smtClean="0"/>
              <a:t>6/6/19-6/9/19</a:t>
            </a:r>
            <a:r>
              <a:rPr lang="en-US" sz="1600" b="1" dirty="0"/>
              <a:t>: VT Alumni Reunion </a:t>
            </a:r>
            <a:r>
              <a:rPr lang="en-US" sz="1600" b="1" dirty="0" smtClean="0"/>
              <a:t>Weekend Classes ending 4’s and 9’s: Blacksburg</a:t>
            </a:r>
            <a:r>
              <a:rPr lang="en-US" sz="1600" b="1" dirty="0"/>
              <a:t> </a:t>
            </a:r>
          </a:p>
          <a:p>
            <a:r>
              <a:rPr lang="en-US" sz="1600" b="1" dirty="0" smtClean="0"/>
              <a:t>6/13/19: Pamplin Society Thought Leadership </a:t>
            </a:r>
            <a:r>
              <a:rPr lang="en-US" sz="1600" b="1" dirty="0" smtClean="0"/>
              <a:t>Seminar- Freddie </a:t>
            </a:r>
            <a:r>
              <a:rPr lang="en-US" sz="1600" b="1" dirty="0" smtClean="0"/>
              <a:t>Mac </a:t>
            </a:r>
          </a:p>
          <a:p>
            <a:r>
              <a:rPr lang="en-US" sz="1600" dirty="0" smtClean="0"/>
              <a:t>9/7/19 Pamplin Homecoming Tailgate: </a:t>
            </a:r>
            <a:r>
              <a:rPr lang="en-US" sz="1600" dirty="0" smtClean="0"/>
              <a:t>Blacksburg</a:t>
            </a:r>
          </a:p>
          <a:p>
            <a:r>
              <a:rPr lang="en-US" sz="1600" b="1" dirty="0" smtClean="0"/>
              <a:t>10/10-10/11 Pamplin Engagement Summit: Roanoke</a:t>
            </a:r>
          </a:p>
          <a:p>
            <a:r>
              <a:rPr lang="en-US" sz="1600" b="1" dirty="0" smtClean="0"/>
              <a:t>10/10-10/12 Campaign Launch (Tailgate and game)- Blacksburg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700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871" y="439252"/>
            <a:ext cx="10993119" cy="110799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Pamplin Engagement Summit: Building Community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The Case for Business Education in the new Knowledge Economy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613" y="3167559"/>
            <a:ext cx="14734300" cy="49060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	</a:t>
            </a:r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1" descr="A close up of a newspaper articl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4" y="1993692"/>
            <a:ext cx="3717560" cy="43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1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Pamplin Engagement Summit: Who’s 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1089" y="1806315"/>
            <a:ext cx="9664993" cy="505168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Program in Real Estate Industry Advisory Board &amp;</a:t>
            </a:r>
            <a:b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9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5600" b="1" dirty="0" smtClean="0"/>
              <a:t>Dean’s Pamplin Advisory Council </a:t>
            </a:r>
            <a:r>
              <a:rPr lang="en-US" sz="5600" dirty="0" smtClean="0"/>
              <a:t>	**Recent </a:t>
            </a:r>
            <a:r>
              <a:rPr lang="en-US" sz="5600" dirty="0"/>
              <a:t>Alumni </a:t>
            </a:r>
            <a:r>
              <a:rPr lang="en-US" sz="5600" dirty="0" smtClean="0"/>
              <a:t>Board**    **Pamplin Society** </a:t>
            </a:r>
            <a:endParaRPr lang="en-US" sz="5600" dirty="0"/>
          </a:p>
          <a:p>
            <a:r>
              <a:rPr lang="en-US" sz="5600" dirty="0" smtClean="0"/>
              <a:t>Apex </a:t>
            </a:r>
            <a:r>
              <a:rPr lang="en-US" sz="5600" dirty="0"/>
              <a:t>Center for Innovation and Entrepreneurship </a:t>
            </a:r>
            <a:r>
              <a:rPr lang="en-US" sz="5600" dirty="0" smtClean="0"/>
              <a:t>Advisory Board</a:t>
            </a:r>
          </a:p>
          <a:p>
            <a:r>
              <a:rPr lang="en-US" sz="5400" dirty="0" smtClean="0"/>
              <a:t>Department of Finance Advisory Board</a:t>
            </a:r>
          </a:p>
          <a:p>
            <a:r>
              <a:rPr lang="en-US" sz="5400" dirty="0" smtClean="0"/>
              <a:t>Accounting </a:t>
            </a:r>
            <a:r>
              <a:rPr lang="en-US" sz="5400" dirty="0"/>
              <a:t>and Information Systems Department Advisory Board (</a:t>
            </a:r>
            <a:r>
              <a:rPr lang="en-US" sz="5400" dirty="0" smtClean="0"/>
              <a:t>ACIS) individual attendees</a:t>
            </a:r>
          </a:p>
          <a:p>
            <a:r>
              <a:rPr lang="en-US" sz="5600" dirty="0" smtClean="0"/>
              <a:t>ACIS </a:t>
            </a:r>
            <a:r>
              <a:rPr lang="en-US" sz="5600" dirty="0"/>
              <a:t>Emerging Leaders Board </a:t>
            </a:r>
            <a:r>
              <a:rPr lang="en-US" sz="5600" dirty="0" smtClean="0"/>
              <a:t>individual attendees</a:t>
            </a:r>
            <a:endParaRPr lang="en-US" sz="5600" dirty="0"/>
          </a:p>
          <a:p>
            <a:pPr lvl="0"/>
            <a:r>
              <a:rPr lang="en-US" sz="5600" dirty="0" smtClean="0"/>
              <a:t>Marketing </a:t>
            </a:r>
            <a:r>
              <a:rPr lang="en-US" sz="5600" dirty="0"/>
              <a:t>Industry Mentoring Board </a:t>
            </a:r>
            <a:endParaRPr lang="en-US" sz="5600" dirty="0" smtClean="0"/>
          </a:p>
          <a:p>
            <a:pPr lvl="0"/>
            <a:r>
              <a:rPr lang="en-US" sz="5600" dirty="0" smtClean="0"/>
              <a:t>Management </a:t>
            </a:r>
            <a:r>
              <a:rPr lang="en-US" sz="5600" dirty="0"/>
              <a:t>Department Advisory </a:t>
            </a:r>
            <a:r>
              <a:rPr lang="en-US" sz="5600" dirty="0" smtClean="0"/>
              <a:t>Board </a:t>
            </a:r>
          </a:p>
          <a:p>
            <a:pPr lvl="0"/>
            <a:r>
              <a:rPr lang="en-US" sz="5600" dirty="0" smtClean="0"/>
              <a:t>Management </a:t>
            </a:r>
            <a:r>
              <a:rPr lang="en-US" sz="5600" dirty="0"/>
              <a:t>Department Recent Alumni </a:t>
            </a:r>
            <a:r>
              <a:rPr lang="en-US" sz="5600" dirty="0" smtClean="0"/>
              <a:t>Board</a:t>
            </a:r>
            <a:endParaRPr lang="en-US" sz="5600" dirty="0"/>
          </a:p>
          <a:p>
            <a:pPr lvl="0"/>
            <a:r>
              <a:rPr lang="en-US" sz="5600" dirty="0"/>
              <a:t>Hospitality Tourism and Management Advisory Board </a:t>
            </a:r>
            <a:endParaRPr lang="en-US" sz="5600" dirty="0" smtClean="0"/>
          </a:p>
          <a:p>
            <a:pPr lvl="0"/>
            <a:r>
              <a:rPr lang="en-US" sz="5600" dirty="0" smtClean="0"/>
              <a:t>Business </a:t>
            </a:r>
            <a:r>
              <a:rPr lang="en-US" sz="5600" dirty="0"/>
              <a:t>Information Technology Department Advisory Board (BIT</a:t>
            </a:r>
            <a:r>
              <a:rPr lang="en-US" sz="5600" dirty="0" smtClean="0"/>
              <a:t>)</a:t>
            </a:r>
            <a:endParaRPr lang="en-US" sz="5600" dirty="0"/>
          </a:p>
          <a:p>
            <a:pPr lvl="0"/>
            <a:r>
              <a:rPr lang="en-US" sz="5600" dirty="0"/>
              <a:t>BIT Emerging Leaders Board </a:t>
            </a:r>
            <a:r>
              <a:rPr lang="en-US" sz="5600" dirty="0" smtClean="0"/>
              <a:t>MBAA </a:t>
            </a:r>
            <a:r>
              <a:rPr lang="en-US" sz="5600" dirty="0"/>
              <a:t>Advisory Board </a:t>
            </a:r>
            <a:endParaRPr lang="en-US" sz="5600" dirty="0" smtClean="0"/>
          </a:p>
          <a:p>
            <a:pPr lvl="0"/>
            <a:r>
              <a:rPr lang="en-US" sz="5600" dirty="0" smtClean="0"/>
              <a:t>Sales </a:t>
            </a:r>
            <a:r>
              <a:rPr lang="en-US" sz="5600" dirty="0"/>
              <a:t>Advisory Board </a:t>
            </a:r>
            <a:r>
              <a:rPr lang="en-US" dirty="0"/>
              <a:t> </a:t>
            </a:r>
            <a:r>
              <a:rPr lang="en-US" dirty="0" smtClean="0"/>
              <a:t>				</a:t>
            </a:r>
          </a:p>
          <a:p>
            <a:pPr lvl="0"/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9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Pamplin Engagement Summit Offers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1089" y="1131757"/>
            <a:ext cx="10771074" cy="5381469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Unprecedented networking opportunities with Pamplin volunteer leaders from across all business disciplines</a:t>
            </a:r>
          </a:p>
          <a:p>
            <a:pPr lvl="0"/>
            <a:r>
              <a:rPr lang="en-US" sz="1800" dirty="0" smtClean="0"/>
              <a:t>A strategic overview of the state of Pamplin Engagement 2019</a:t>
            </a:r>
          </a:p>
          <a:p>
            <a:pPr lvl="2"/>
            <a:r>
              <a:rPr lang="en-US" sz="1800" dirty="0" smtClean="0"/>
              <a:t>Engagement: Experiential, Volunteer, Philanthropy </a:t>
            </a:r>
          </a:p>
          <a:p>
            <a:pPr lvl="2"/>
            <a:r>
              <a:rPr lang="en-US" sz="1800" dirty="0" smtClean="0"/>
              <a:t>Stakeholders: Alumni, Corporate Employers and Friends </a:t>
            </a:r>
          </a:p>
          <a:p>
            <a:r>
              <a:rPr lang="en-US" sz="1800" dirty="0" smtClean="0"/>
              <a:t> An opportunity to shape </a:t>
            </a:r>
            <a:r>
              <a:rPr lang="en-US" sz="1800" dirty="0" err="1" smtClean="0"/>
              <a:t>Pamplin’s</a:t>
            </a:r>
            <a:r>
              <a:rPr lang="en-US" sz="1800" dirty="0" smtClean="0"/>
              <a:t> future through strategic engagement</a:t>
            </a:r>
          </a:p>
          <a:p>
            <a:r>
              <a:rPr lang="en-US" sz="1800" dirty="0" smtClean="0"/>
              <a:t>An insiders perspective on the Case for Business Education within the greater university, the Commonwealth of VA, and our national and global presence</a:t>
            </a:r>
            <a:endParaRPr lang="en-US" dirty="0" smtClean="0"/>
          </a:p>
          <a:p>
            <a:r>
              <a:rPr lang="en-US" sz="1800" dirty="0" smtClean="0"/>
              <a:t>First “look” at </a:t>
            </a:r>
            <a:r>
              <a:rPr lang="en-US" sz="1800" dirty="0" err="1" smtClean="0"/>
              <a:t>Pamplin’s</a:t>
            </a:r>
            <a:r>
              <a:rPr lang="en-US" sz="1800" dirty="0" smtClean="0"/>
              <a:t> new five year strategic plan</a:t>
            </a:r>
          </a:p>
          <a:p>
            <a:r>
              <a:rPr lang="en-US" sz="1800" dirty="0" smtClean="0"/>
              <a:t>A community experience that is once in a generation for the lifecycle of the University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2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 invite you to claim your role and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1089" y="1547249"/>
            <a:ext cx="10771074" cy="4965977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PLACE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9252"/>
            <a:ext cx="10993119" cy="110799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Program in Real Estate: Philanthropy Overview Since </a:t>
            </a:r>
            <a:r>
              <a:rPr lang="en-US" dirty="0" smtClean="0">
                <a:solidFill>
                  <a:schemeClr val="accent2"/>
                </a:solidFill>
              </a:rPr>
              <a:t>Inception: </a:t>
            </a:r>
            <a:r>
              <a:rPr lang="en-US" b="1" dirty="0" smtClean="0">
                <a:solidFill>
                  <a:schemeClr val="accent2"/>
                </a:solidFill>
              </a:rPr>
              <a:t>21 Endowed </a:t>
            </a:r>
            <a:r>
              <a:rPr lang="en-US" b="1" dirty="0">
                <a:solidFill>
                  <a:schemeClr val="accent2"/>
                </a:solidFill>
              </a:rPr>
              <a:t>Funds established</a:t>
            </a:r>
            <a:r>
              <a:rPr lang="en-US" b="1" dirty="0"/>
              <a:t/>
            </a:r>
            <a:br>
              <a:rPr lang="en-US" b="1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ENDOWED</a:t>
            </a:r>
          </a:p>
          <a:p>
            <a:pPr marL="0" indent="0">
              <a:buNone/>
            </a:pPr>
            <a:r>
              <a:rPr lang="en-US" sz="2000" dirty="0" smtClean="0"/>
              <a:t>Total </a:t>
            </a:r>
            <a:r>
              <a:rPr lang="en-US" sz="2000" dirty="0" smtClean="0"/>
              <a:t>Cash and Commitments </a:t>
            </a:r>
            <a:r>
              <a:rPr lang="en-US" sz="2000" dirty="0" smtClean="0"/>
              <a:t>		</a:t>
            </a:r>
            <a:r>
              <a:rPr lang="en-US" sz="2000" dirty="0"/>
              <a:t>	</a:t>
            </a:r>
            <a:r>
              <a:rPr lang="en-US" sz="2000" b="1" dirty="0" smtClean="0"/>
              <a:t>$4,505,383.01</a:t>
            </a:r>
          </a:p>
          <a:p>
            <a:pPr marL="0" indent="0">
              <a:buNone/>
            </a:pPr>
            <a:r>
              <a:rPr lang="en-US" sz="2000" dirty="0" smtClean="0"/>
              <a:t>Pledge Balance		</a:t>
            </a:r>
            <a:r>
              <a:rPr lang="en-US" sz="2000" b="1" dirty="0" smtClean="0"/>
              <a:t>			</a:t>
            </a:r>
            <a:r>
              <a:rPr lang="en-US" sz="2000" b="1" dirty="0" smtClean="0"/>
              <a:t>$   399,726.62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Outstanding </a:t>
            </a:r>
            <a:r>
              <a:rPr lang="en-US" sz="2000" dirty="0" smtClean="0"/>
              <a:t>Matching </a:t>
            </a:r>
            <a:r>
              <a:rPr lang="en-US" sz="2000" dirty="0" smtClean="0"/>
              <a:t>Gifts			</a:t>
            </a:r>
            <a:r>
              <a:rPr lang="en-US" sz="2000" b="1" dirty="0" smtClean="0"/>
              <a:t>$     32,500.00</a:t>
            </a:r>
          </a:p>
          <a:p>
            <a:pPr marL="0" indent="0">
              <a:buNone/>
            </a:pPr>
            <a:r>
              <a:rPr lang="en-US" sz="2000" b="1" dirty="0" smtClean="0"/>
              <a:t>CURRENT USE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Total Cash and Commitments 		</a:t>
            </a:r>
            <a:r>
              <a:rPr lang="en-US" sz="2000" b="1" dirty="0" smtClean="0"/>
              <a:t>	$    308,062.55</a:t>
            </a:r>
          </a:p>
          <a:p>
            <a:pPr marL="0" indent="0">
              <a:buNone/>
            </a:pPr>
            <a:r>
              <a:rPr lang="en-US" sz="2000" dirty="0" smtClean="0"/>
              <a:t>Pledge Balance (operating)			</a:t>
            </a:r>
            <a:r>
              <a:rPr lang="en-US" sz="2000" b="1" dirty="0" smtClean="0"/>
              <a:t>$  </a:t>
            </a:r>
            <a:r>
              <a:rPr lang="en-US" sz="2000" dirty="0" smtClean="0"/>
              <a:t>      </a:t>
            </a:r>
            <a:r>
              <a:rPr lang="en-US" sz="2000" b="1" dirty="0" smtClean="0"/>
              <a:t>6,500.00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TOTAL	COMMITTED				$ 4,818,445.56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7601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GBAC</a:t>
            </a:r>
            <a:br>
              <a:rPr lang="en-US" dirty="0"/>
            </a:br>
            <a:r>
              <a:rPr lang="en-US" dirty="0"/>
              <a:t>Global Business and Analytics Complex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4903740"/>
            <a:ext cx="7804412" cy="1126462"/>
          </a:xfrm>
        </p:spPr>
        <p:txBody>
          <a:bodyPr/>
          <a:lstStyle/>
          <a:p>
            <a:r>
              <a:rPr lang="en-US" dirty="0" smtClean="0"/>
              <a:t>New Learning EXPERIENCE &amp; Environment in the new knowledge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9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-12-08 Pamplin Advisory Council Presentation_Page_0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17" y="0"/>
            <a:ext cx="1218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39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Testimonials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2017 • Virginia Tech • All Rights Reserved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10/17/17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55C3-EC6F-3E44-8738-BCB40BBB5A07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Deloitte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https://www.amazon.com/clouddrive/share/uG8NVIEVxkeXO8MAfON9bzDGxrhKAl6QEBL8yTcJ0G3/folder/MIByHfVKTcWR9g1tn7fRmg/ymPeAlEaSH2Cn4vYCAlVnw?_encoding=UTF8&amp;*Version*=1&amp;*entries*=0&amp;mgh=1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27922"/>
      </p:ext>
    </p:extLst>
  </p:cSld>
  <p:clrMapOvr>
    <a:masterClrMapping/>
  </p:clrMapOvr>
</p:sld>
</file>

<file path=ppt/theme/theme1.xml><?xml version="1.0" encoding="utf-8"?>
<a:theme xmlns:a="http://schemas.openxmlformats.org/drawingml/2006/main" name="NewV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8916EC7-7FEC-AF43-BDB0-3DE6AE6A861F}" vid="{2559EE01-5818-5544-9433-FD3C9859E5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NewVT.thmx</Template>
  <TotalTime>17854</TotalTime>
  <Words>883</Words>
  <Application>Microsoft Office PowerPoint</Application>
  <PresentationFormat>Widescreen</PresentationFormat>
  <Paragraphs>267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Acherus Grotesque Bold</vt:lpstr>
      <vt:lpstr>Acherus Grotesque Light</vt:lpstr>
      <vt:lpstr>Arial</vt:lpstr>
      <vt:lpstr>Calibri</vt:lpstr>
      <vt:lpstr>News Gothic</vt:lpstr>
      <vt:lpstr>Trebuchet MS</vt:lpstr>
      <vt:lpstr>Wingdings</vt:lpstr>
      <vt:lpstr>NewVT</vt:lpstr>
      <vt:lpstr>Pamplin Advancement </vt:lpstr>
      <vt:lpstr>Pamplin Engagement Summit: Building Community The Case for Business Education in the new Knowledge Economy</vt:lpstr>
      <vt:lpstr>Pamplin Engagement Summit: Who’s IN</vt:lpstr>
      <vt:lpstr>Pamplin Engagement Summit Offers</vt:lpstr>
      <vt:lpstr>We invite you to claim your role and </vt:lpstr>
      <vt:lpstr>Program in Real Estate: Philanthropy Overview Since Inception: 21 Endowed Funds established </vt:lpstr>
      <vt:lpstr>GBAC Global Business and Analytics Complex </vt:lpstr>
      <vt:lpstr>PowerPoint Presentation</vt:lpstr>
      <vt:lpstr>Testimonials </vt:lpstr>
      <vt:lpstr>$5,000,000 Gift Table</vt:lpstr>
      <vt:lpstr>$10,000,000 Gift Table    </vt:lpstr>
      <vt:lpstr> Pamplin Advancement Campaign Co-Chairs         Volunteer Leadership</vt:lpstr>
      <vt:lpstr>Advancement and the Program in Real Estate</vt:lpstr>
      <vt:lpstr>PowerPoint Presentation</vt:lpstr>
      <vt:lpstr> Pamplin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Robinson</dc:creator>
  <cp:lastModifiedBy>Mitchell, Elizabeth</cp:lastModifiedBy>
  <cp:revision>67</cp:revision>
  <cp:lastPrinted>2018-12-04T23:20:05Z</cp:lastPrinted>
  <dcterms:created xsi:type="dcterms:W3CDTF">2018-01-19T22:16:37Z</dcterms:created>
  <dcterms:modified xsi:type="dcterms:W3CDTF">2019-04-14T13:00:10Z</dcterms:modified>
</cp:coreProperties>
</file>